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7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81" r:id="rId18"/>
    <p:sldId id="276" r:id="rId19"/>
    <p:sldId id="272" r:id="rId20"/>
    <p:sldId id="273" r:id="rId21"/>
    <p:sldId id="275" r:id="rId22"/>
    <p:sldId id="274" r:id="rId23"/>
    <p:sldId id="278" r:id="rId24"/>
    <p:sldId id="277" r:id="rId25"/>
    <p:sldId id="279" r:id="rId26"/>
    <p:sldId id="28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08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Основные поисковые признаки золоторудных месторождений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Неделя 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6133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Околорудные изменения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08720"/>
            <a:ext cx="8640960" cy="561662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latin typeface="Arial"/>
              </a:rPr>
              <a:t>Гидротермальное </a:t>
            </a:r>
            <a:r>
              <a:rPr lang="ru-RU" dirty="0" err="1">
                <a:latin typeface="Arial"/>
              </a:rPr>
              <a:t>минералообразование</a:t>
            </a:r>
            <a:r>
              <a:rPr lang="ru-RU" dirty="0">
                <a:latin typeface="Arial"/>
              </a:rPr>
              <a:t> обычно сопровождается интенсивным изменением вмещающих пород </a:t>
            </a:r>
            <a:r>
              <a:rPr lang="ru-RU" dirty="0" smtClean="0">
                <a:latin typeface="Arial"/>
              </a:rPr>
              <a:t>- </a:t>
            </a:r>
            <a:r>
              <a:rPr lang="ru-RU" dirty="0">
                <a:latin typeface="Arial"/>
              </a:rPr>
              <a:t>это так называемое </a:t>
            </a:r>
            <a:r>
              <a:rPr lang="ru-RU" dirty="0" err="1">
                <a:latin typeface="Arial"/>
              </a:rPr>
              <a:t>околожильное</a:t>
            </a:r>
            <a:r>
              <a:rPr lang="ru-RU" dirty="0">
                <a:latin typeface="Arial"/>
              </a:rPr>
              <a:t> или околорудное изменение. Характерно, что масштаб такого изменения часто намного превышает мощность самих жил</a:t>
            </a:r>
            <a:r>
              <a:rPr lang="ru-RU" dirty="0" smtClean="0">
                <a:latin typeface="Arial"/>
              </a:rPr>
              <a:t>.</a:t>
            </a:r>
          </a:p>
          <a:p>
            <a:pPr algn="just"/>
            <a:r>
              <a:rPr lang="ru-RU" dirty="0" smtClean="0">
                <a:latin typeface="Arial"/>
              </a:rPr>
              <a:t> </a:t>
            </a:r>
            <a:r>
              <a:rPr lang="ru-RU" dirty="0">
                <a:latin typeface="Arial"/>
              </a:rPr>
              <a:t>Это позволяет использовать измененные породы (</a:t>
            </a:r>
            <a:r>
              <a:rPr lang="ru-RU" dirty="0" err="1">
                <a:latin typeface="Arial"/>
              </a:rPr>
              <a:t>метасоматиты</a:t>
            </a:r>
            <a:r>
              <a:rPr lang="ru-RU" dirty="0">
                <a:latin typeface="Arial"/>
              </a:rPr>
              <a:t>) в качестве поискового признака на те или иные гидротермальные ассоциации. Сейчас, когда все выходящие на поверхность месторождения уже найдены, по околорудным изменениям ведется поиск так называемых «слепых» тел</a:t>
            </a:r>
            <a:r>
              <a:rPr lang="ru-RU" dirty="0" smtClean="0">
                <a:latin typeface="Arial"/>
              </a:rPr>
              <a:t>.</a:t>
            </a:r>
          </a:p>
          <a:p>
            <a:pPr algn="just"/>
            <a:r>
              <a:rPr lang="ru-RU" dirty="0" smtClean="0">
                <a:latin typeface="Arial"/>
              </a:rPr>
              <a:t>Выделяют основные поисковые признаки формирования месторождений: геофизический, минералогический, метасоматический, </a:t>
            </a:r>
            <a:r>
              <a:rPr lang="ru-RU" dirty="0">
                <a:latin typeface="Arial"/>
              </a:rPr>
              <a:t>геохимический,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6928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8" t="4429" r="16324" b="12885"/>
          <a:stretch/>
        </p:blipFill>
        <p:spPr bwMode="auto">
          <a:xfrm>
            <a:off x="539552" y="404664"/>
            <a:ext cx="8238375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180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1" t="4942" r="16867" b="6995"/>
          <a:stretch/>
        </p:blipFill>
        <p:spPr bwMode="auto">
          <a:xfrm>
            <a:off x="539552" y="329608"/>
            <a:ext cx="8280920" cy="6250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3274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Формации гидротермально-измененных пород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54461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b="1" dirty="0" err="1">
                <a:solidFill>
                  <a:srgbClr val="C00000"/>
                </a:solidFill>
                <a:latin typeface="Arial"/>
              </a:rPr>
              <a:t>Метасоматиты</a:t>
            </a:r>
            <a:r>
              <a:rPr lang="ru-RU" b="1" dirty="0">
                <a:solidFill>
                  <a:srgbClr val="C00000"/>
                </a:solidFill>
                <a:latin typeface="Arial"/>
              </a:rPr>
              <a:t> вулканогенно-гидротермальных (</a:t>
            </a:r>
            <a:r>
              <a:rPr lang="ru-RU" b="1" dirty="0" err="1">
                <a:solidFill>
                  <a:srgbClr val="C00000"/>
                </a:solidFill>
                <a:latin typeface="Arial"/>
              </a:rPr>
              <a:t>эпитермальных</a:t>
            </a:r>
            <a:r>
              <a:rPr lang="ru-RU" b="1" dirty="0">
                <a:solidFill>
                  <a:srgbClr val="C00000"/>
                </a:solidFill>
                <a:latin typeface="Arial"/>
              </a:rPr>
              <a:t>) месторождений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444444"/>
                </a:solidFill>
                <a:latin typeface="Arial"/>
              </a:rPr>
              <a:t>        - вторичные кварциты (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кв+пироф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+…диаспор,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алунит,зуниит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444444"/>
                </a:solidFill>
                <a:latin typeface="Arial"/>
              </a:rPr>
              <a:t>        -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аргиллизиты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 (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кв+каол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;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кв+гидросл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444444"/>
                </a:solidFill>
                <a:latin typeface="Arial"/>
              </a:rPr>
              <a:t>        -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пропилиты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 (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кв+хл+карб+альб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;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кв+эпидот+карб+альб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444444"/>
                </a:solidFill>
                <a:latin typeface="Arial"/>
              </a:rPr>
              <a:t>        - кварц-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серицировые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метасоматиты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 (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кв+сер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444444"/>
                </a:solidFill>
                <a:latin typeface="Arial"/>
              </a:rPr>
              <a:t>        </a:t>
            </a:r>
            <a:r>
              <a:rPr lang="ru-RU" b="1" dirty="0" err="1">
                <a:solidFill>
                  <a:srgbClr val="C00000"/>
                </a:solidFill>
                <a:latin typeface="Arial"/>
              </a:rPr>
              <a:t>Метасоматиты</a:t>
            </a:r>
            <a:r>
              <a:rPr lang="ru-RU" b="1" dirty="0">
                <a:solidFill>
                  <a:srgbClr val="C00000"/>
                </a:solidFill>
                <a:latin typeface="Arial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Arial"/>
              </a:rPr>
              <a:t>плутоногенных</a:t>
            </a:r>
            <a:r>
              <a:rPr lang="ru-RU" b="1" dirty="0">
                <a:solidFill>
                  <a:srgbClr val="C00000"/>
                </a:solidFill>
                <a:latin typeface="Arial"/>
              </a:rPr>
              <a:t> месторождений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444444"/>
                </a:solidFill>
                <a:latin typeface="Arial"/>
              </a:rPr>
              <a:t>        -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березиты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 (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кв+сер+анкер+пир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444444"/>
                </a:solidFill>
                <a:latin typeface="Arial"/>
              </a:rPr>
              <a:t>        -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листвениты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 (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кв+магн+Фуксит+пир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444444"/>
                </a:solidFill>
                <a:latin typeface="Arial"/>
              </a:rPr>
              <a:t>        -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аргиллизиты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 (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кв+каол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;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кв+гидросл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444444"/>
                </a:solidFill>
                <a:latin typeface="Arial"/>
              </a:rPr>
              <a:t>        -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гумбеиты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 (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кв+кпш+карб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444444"/>
                </a:solidFill>
                <a:latin typeface="Arial"/>
              </a:rPr>
              <a:t>        -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грейзены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 (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кв+муск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 ..топаз,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турм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…)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444444"/>
                </a:solidFill>
                <a:latin typeface="Arial"/>
              </a:rPr>
              <a:t>        -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калишпатизированные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 породы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444444"/>
                </a:solidFill>
                <a:latin typeface="Arial"/>
              </a:rPr>
              <a:t>        -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альбитизированные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 породы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444444"/>
                </a:solidFill>
                <a:latin typeface="Arial"/>
              </a:rPr>
              <a:t>        - кварц-турмалиновые 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метасоматиты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 (</a:t>
            </a:r>
            <a:r>
              <a:rPr lang="ru-RU" dirty="0" err="1">
                <a:solidFill>
                  <a:srgbClr val="444444"/>
                </a:solidFill>
                <a:latin typeface="Arial"/>
              </a:rPr>
              <a:t>кв+турм</a:t>
            </a:r>
            <a:r>
              <a:rPr lang="ru-RU" dirty="0">
                <a:solidFill>
                  <a:srgbClr val="444444"/>
                </a:solidFill>
                <a:latin typeface="Arial"/>
              </a:rPr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992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B050"/>
                </a:solidFill>
                <a:latin typeface="Arial"/>
              </a:rPr>
              <a:t>Основные </a:t>
            </a:r>
            <a:r>
              <a:rPr lang="ru-RU" sz="4000" dirty="0">
                <a:solidFill>
                  <a:srgbClr val="00B050"/>
                </a:solidFill>
                <a:latin typeface="Arial"/>
              </a:rPr>
              <a:t>типы гидротермальных </a:t>
            </a:r>
            <a:r>
              <a:rPr lang="ru-RU" sz="4000" dirty="0" smtClean="0">
                <a:solidFill>
                  <a:srgbClr val="00B050"/>
                </a:solidFill>
                <a:latin typeface="Arial"/>
              </a:rPr>
              <a:t> </a:t>
            </a:r>
            <a:r>
              <a:rPr lang="ru-RU" sz="4000" dirty="0" err="1" smtClean="0">
                <a:solidFill>
                  <a:srgbClr val="00B050"/>
                </a:solidFill>
                <a:latin typeface="Arial"/>
              </a:rPr>
              <a:t>метасоматитов</a:t>
            </a:r>
            <a:endParaRPr lang="ru-RU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574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B050"/>
                </a:solidFill>
                <a:latin typeface="Arial"/>
              </a:rPr>
              <a:t>Вторичные кварциты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496944" cy="554461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444444"/>
                </a:solidFill>
                <a:latin typeface="Arial"/>
              </a:rPr>
              <a:t> </a:t>
            </a:r>
            <a:r>
              <a:rPr lang="ru-RU" dirty="0">
                <a:latin typeface="Arial"/>
              </a:rPr>
              <a:t>Если богатые летучими (HF, SO2, </a:t>
            </a:r>
            <a:r>
              <a:rPr lang="ru-RU" dirty="0" err="1">
                <a:latin typeface="Arial"/>
              </a:rPr>
              <a:t>HCl</a:t>
            </a:r>
            <a:r>
              <a:rPr lang="ru-RU" dirty="0">
                <a:latin typeface="Arial"/>
              </a:rPr>
              <a:t>) кислые растворы взаимодействуют с алюмосиликатными породами в </a:t>
            </a:r>
            <a:r>
              <a:rPr lang="ru-RU" dirty="0" err="1">
                <a:latin typeface="Arial"/>
              </a:rPr>
              <a:t>близповерхностных</a:t>
            </a:r>
            <a:r>
              <a:rPr lang="ru-RU" dirty="0">
                <a:latin typeface="Arial"/>
              </a:rPr>
              <a:t> условиях, происходит вынос щелочей, кальция и других компонентов этих пород, а на месте остаются лишь самые инертные из них </a:t>
            </a:r>
            <a:r>
              <a:rPr lang="ru-RU" dirty="0" smtClean="0">
                <a:latin typeface="Arial"/>
              </a:rPr>
              <a:t>: </a:t>
            </a:r>
            <a:r>
              <a:rPr lang="ru-RU" dirty="0">
                <a:latin typeface="Arial"/>
              </a:rPr>
              <a:t>кремнезем, глинозем, окись титана. </a:t>
            </a:r>
            <a:endParaRPr lang="ru-RU" dirty="0" smtClean="0">
              <a:latin typeface="Arial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/>
              </a:rPr>
              <a:t>Так </a:t>
            </a:r>
            <a:r>
              <a:rPr lang="ru-RU" dirty="0">
                <a:latin typeface="Arial"/>
              </a:rPr>
              <a:t>на месте кислых </a:t>
            </a:r>
            <a:r>
              <a:rPr lang="ru-RU" dirty="0" err="1">
                <a:latin typeface="Arial"/>
              </a:rPr>
              <a:t>эффузивов</a:t>
            </a:r>
            <a:r>
              <a:rPr lang="ru-RU" dirty="0">
                <a:latin typeface="Arial"/>
              </a:rPr>
              <a:t> возникают вторичные кварциты – </a:t>
            </a:r>
            <a:r>
              <a:rPr lang="ru-RU" dirty="0" err="1">
                <a:latin typeface="Arial"/>
              </a:rPr>
              <a:t>близпроверхностные</a:t>
            </a:r>
            <a:r>
              <a:rPr lang="ru-RU" dirty="0">
                <a:latin typeface="Arial"/>
              </a:rPr>
              <a:t> аналоги </a:t>
            </a:r>
            <a:r>
              <a:rPr lang="ru-RU" dirty="0" err="1">
                <a:latin typeface="Arial"/>
              </a:rPr>
              <a:t>грейзенов</a:t>
            </a:r>
            <a:r>
              <a:rPr lang="ru-RU" dirty="0">
                <a:latin typeface="Arial"/>
              </a:rPr>
              <a:t>. Они имеют зональное строение, и в наиболее «проработанных» участках образуются корунд, диаспор (за счет избытка глинозема при выносе остальных компонентов). </a:t>
            </a:r>
            <a:endParaRPr lang="ru-RU" dirty="0" smtClean="0">
              <a:latin typeface="Arial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/>
              </a:rPr>
              <a:t>Затем </a:t>
            </a:r>
            <a:r>
              <a:rPr lang="ru-RU" dirty="0">
                <a:latin typeface="Arial"/>
              </a:rPr>
              <a:t>образуется зона андалузита (или силлиманита), которая сменяется обогащенными кварцем породами, напоминающими обычные кварциты. </a:t>
            </a:r>
            <a:endParaRPr lang="ru-RU" dirty="0" smtClean="0">
              <a:latin typeface="Arial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/>
              </a:rPr>
              <a:t>В </a:t>
            </a:r>
            <a:r>
              <a:rPr lang="ru-RU" dirty="0">
                <a:latin typeface="Arial"/>
              </a:rPr>
              <a:t>наименее прогретых участках изменения образуются каолинит, пирофиллит, серицит, алунит. Именно таким образом сформировалось месторождение агальматолита  поделочного пирофиллита Al2[Si4O10](OH)2 в Туве.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419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err="1">
                <a:solidFill>
                  <a:srgbClr val="00B050"/>
                </a:solidFill>
                <a:latin typeface="Arial"/>
              </a:rPr>
              <a:t>Серицитизация</a:t>
            </a:r>
            <a:r>
              <a:rPr lang="ru-RU" dirty="0">
                <a:solidFill>
                  <a:srgbClr val="00B050"/>
                </a:solidFill>
                <a:latin typeface="Arial"/>
              </a:rPr>
              <a:t>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568952" cy="5472608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Arial"/>
              </a:rPr>
              <a:t>Другим </a:t>
            </a:r>
            <a:r>
              <a:rPr lang="ru-RU" sz="2400" dirty="0">
                <a:latin typeface="Arial"/>
              </a:rPr>
              <a:t>аналогом </a:t>
            </a:r>
            <a:r>
              <a:rPr lang="ru-RU" sz="2400" dirty="0" err="1">
                <a:latin typeface="Arial"/>
              </a:rPr>
              <a:t>грейзенизации</a:t>
            </a:r>
            <a:r>
              <a:rPr lang="ru-RU" sz="2400" dirty="0">
                <a:latin typeface="Arial"/>
              </a:rPr>
              <a:t> является низкотемпературное образование мелкочешуйчатого мусковита </a:t>
            </a:r>
            <a:r>
              <a:rPr lang="ru-RU" sz="2400" dirty="0" smtClean="0">
                <a:latin typeface="Arial"/>
              </a:rPr>
              <a:t>- </a:t>
            </a:r>
            <a:r>
              <a:rPr lang="ru-RU" sz="2400" dirty="0">
                <a:latin typeface="Arial"/>
              </a:rPr>
              <a:t>серицита («</a:t>
            </a:r>
            <a:r>
              <a:rPr lang="ru-RU" sz="2400" dirty="0" err="1">
                <a:latin typeface="Arial"/>
              </a:rPr>
              <a:t>серикос</a:t>
            </a:r>
            <a:r>
              <a:rPr lang="ru-RU" sz="2400" dirty="0">
                <a:latin typeface="Arial"/>
              </a:rPr>
              <a:t>» </a:t>
            </a:r>
            <a:r>
              <a:rPr lang="ru-RU" sz="2400" dirty="0" smtClean="0">
                <a:latin typeface="Arial"/>
              </a:rPr>
              <a:t>- </a:t>
            </a:r>
            <a:r>
              <a:rPr lang="ru-RU" sz="2400" dirty="0">
                <a:latin typeface="Arial"/>
              </a:rPr>
              <a:t>шелковистый) во вмещающих породах вокруг гидротермальных жил. </a:t>
            </a:r>
            <a:endParaRPr lang="ru-RU" sz="2400" dirty="0" smtClean="0">
              <a:latin typeface="Arial"/>
            </a:endParaRPr>
          </a:p>
          <a:p>
            <a:pPr algn="just"/>
            <a:r>
              <a:rPr lang="ru-RU" sz="2400" dirty="0" err="1" smtClean="0">
                <a:latin typeface="Arial"/>
              </a:rPr>
              <a:t>Серицитизация</a:t>
            </a:r>
            <a:r>
              <a:rPr lang="ru-RU" sz="2400" dirty="0" smtClean="0">
                <a:latin typeface="Arial"/>
              </a:rPr>
              <a:t> </a:t>
            </a:r>
            <a:r>
              <a:rPr lang="ru-RU" sz="2400" dirty="0">
                <a:latin typeface="Arial"/>
              </a:rPr>
              <a:t>идет в том случае, когда температуры недостаточны для возникновения </a:t>
            </a:r>
            <a:r>
              <a:rPr lang="ru-RU" sz="2400" dirty="0" err="1">
                <a:latin typeface="Arial"/>
              </a:rPr>
              <a:t>грейзенов</a:t>
            </a:r>
            <a:r>
              <a:rPr lang="ru-RU" sz="2400" dirty="0">
                <a:latin typeface="Arial"/>
              </a:rPr>
              <a:t> (обычно при большом удалении растворов от материнской интрузии). Мусковит (серицит) при этом образуется за счет алюмосиликатов вмещающих пород, прежде всего, полевых шпатов.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17898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00B050"/>
                </a:solidFill>
                <a:latin typeface="Arial"/>
              </a:rPr>
              <a:t>Березитизация</a:t>
            </a:r>
            <a:r>
              <a:rPr lang="ru-RU" dirty="0">
                <a:solidFill>
                  <a:srgbClr val="00B050"/>
                </a:solidFill>
                <a:latin typeface="Arial"/>
              </a:rPr>
              <a:t>.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424936" cy="54726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Arial"/>
              </a:rPr>
              <a:t>Гидротермальное </a:t>
            </a:r>
            <a:r>
              <a:rPr lang="ru-RU" sz="2400" dirty="0">
                <a:latin typeface="Arial"/>
              </a:rPr>
              <a:t>изменение алюмосиликатных пород, при котором образуется ассоциация серицит + кварц + пирит + карбонат (анкерит). Этот процесс нередко сопровождает гидротермальные месторождения золота и назван по Березовскому месторождению на Урале. Пирит в этом случае также бывает золотосодержащим. </a:t>
            </a:r>
            <a:endParaRPr lang="ru-RU" sz="2400" dirty="0" smtClean="0">
              <a:latin typeface="Arial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Arial"/>
              </a:rPr>
              <a:t>Иногда </a:t>
            </a:r>
            <a:r>
              <a:rPr lang="ru-RU" sz="2400" dirty="0" err="1">
                <a:latin typeface="Arial"/>
              </a:rPr>
              <a:t>березитизация</a:t>
            </a:r>
            <a:r>
              <a:rPr lang="ru-RU" sz="2400" dirty="0">
                <a:latin typeface="Arial"/>
              </a:rPr>
              <a:t> является поисковым признаком на вольфрамовое, молибденовое и медное </a:t>
            </a:r>
            <a:r>
              <a:rPr lang="ru-RU" sz="2400" dirty="0" err="1">
                <a:latin typeface="Arial"/>
              </a:rPr>
              <a:t>оруденение</a:t>
            </a:r>
            <a:r>
              <a:rPr lang="ru-RU" sz="2400" dirty="0">
                <a:latin typeface="Arial"/>
              </a:rPr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28665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00B050"/>
                </a:solidFill>
                <a:latin typeface="Arial"/>
              </a:rPr>
              <a:t>Лиственитизация</a:t>
            </a:r>
            <a:r>
              <a:rPr lang="ru-RU" dirty="0">
                <a:solidFill>
                  <a:srgbClr val="00B050"/>
                </a:solidFill>
                <a:latin typeface="Arial"/>
              </a:rPr>
              <a:t>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91264" cy="50014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Arial"/>
              </a:rPr>
              <a:t>Гидротермальное </a:t>
            </a:r>
            <a:r>
              <a:rPr lang="ru-RU" sz="2400" dirty="0">
                <a:latin typeface="Arial"/>
              </a:rPr>
              <a:t>низкотемпературное изменение ультраосновных пород, при котором образуются кварц-карбонатные </a:t>
            </a:r>
            <a:r>
              <a:rPr lang="ru-RU" sz="2400" dirty="0" err="1">
                <a:latin typeface="Arial"/>
              </a:rPr>
              <a:t>метасоматиты</a:t>
            </a:r>
            <a:r>
              <a:rPr lang="ru-RU" sz="2400" dirty="0">
                <a:latin typeface="Arial"/>
              </a:rPr>
              <a:t> с ярко-зеленой хромсодержащей слюдой </a:t>
            </a:r>
            <a:r>
              <a:rPr lang="ru-RU" sz="2400" dirty="0" smtClean="0">
                <a:latin typeface="Arial"/>
              </a:rPr>
              <a:t>- </a:t>
            </a:r>
            <a:r>
              <a:rPr lang="ru-RU" sz="2400" dirty="0" err="1">
                <a:latin typeface="Arial"/>
              </a:rPr>
              <a:t>фукситом</a:t>
            </a:r>
            <a:r>
              <a:rPr lang="ru-RU" sz="2400" dirty="0">
                <a:latin typeface="Arial"/>
              </a:rPr>
              <a:t>, с примесью рудных </a:t>
            </a:r>
            <a:r>
              <a:rPr lang="ru-RU" sz="2400" dirty="0" smtClean="0">
                <a:latin typeface="Arial"/>
              </a:rPr>
              <a:t>минералов: </a:t>
            </a:r>
            <a:r>
              <a:rPr lang="ru-RU" sz="2400" dirty="0">
                <a:latin typeface="Arial"/>
              </a:rPr>
              <a:t>пирита и гематита. Нередко </a:t>
            </a:r>
            <a:r>
              <a:rPr lang="ru-RU" sz="2400" dirty="0" err="1">
                <a:latin typeface="Arial"/>
              </a:rPr>
              <a:t>листвениты</a:t>
            </a:r>
            <a:r>
              <a:rPr lang="ru-RU" sz="2400" dirty="0">
                <a:latin typeface="Arial"/>
              </a:rPr>
              <a:t> сопровождают гидротермальное золотое </a:t>
            </a:r>
            <a:r>
              <a:rPr lang="ru-RU" sz="2400" dirty="0" err="1">
                <a:latin typeface="Arial"/>
              </a:rPr>
              <a:t>оруденение</a:t>
            </a:r>
            <a:r>
              <a:rPr lang="ru-RU" sz="2400" dirty="0">
                <a:latin typeface="Arial"/>
              </a:rPr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73786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00B050"/>
                </a:solidFill>
                <a:latin typeface="Arial"/>
              </a:rPr>
              <a:t>Хлоритизация</a:t>
            </a:r>
            <a:r>
              <a:rPr lang="ru-RU" dirty="0">
                <a:solidFill>
                  <a:srgbClr val="00B050"/>
                </a:solidFill>
                <a:latin typeface="Arial"/>
              </a:rPr>
              <a:t>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"/>
              </a:rPr>
              <a:t>Чрезвычайно </a:t>
            </a:r>
            <a:r>
              <a:rPr lang="ru-RU" sz="2400" dirty="0">
                <a:latin typeface="Arial"/>
              </a:rPr>
              <a:t>широко распространенное </a:t>
            </a:r>
            <a:r>
              <a:rPr lang="ru-RU" sz="2400" dirty="0" smtClean="0">
                <a:latin typeface="Arial"/>
              </a:rPr>
              <a:t>гидротермальное </a:t>
            </a:r>
            <a:r>
              <a:rPr lang="ru-RU" sz="2400" dirty="0">
                <a:latin typeface="Arial"/>
              </a:rPr>
              <a:t>изменение пород, сопровождающее многие низкотемпературные гидротермальные жилы. Хлорит при этом легко образуется за счет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latin typeface="Arial"/>
              </a:rPr>
              <a:t>биотита.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80142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00B050"/>
                </a:solidFill>
                <a:latin typeface="Arial"/>
              </a:rPr>
              <a:t>Эпидотизация</a:t>
            </a:r>
            <a:r>
              <a:rPr lang="ru-RU" dirty="0">
                <a:solidFill>
                  <a:srgbClr val="00B050"/>
                </a:solidFill>
                <a:latin typeface="Arial"/>
              </a:rPr>
              <a:t>.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8363272" cy="46413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Arial"/>
              </a:rPr>
              <a:t>Это </a:t>
            </a:r>
            <a:r>
              <a:rPr lang="ru-RU" sz="2400" dirty="0">
                <a:latin typeface="Arial"/>
              </a:rPr>
              <a:t>низкотемпературное гидротермальное изменение, сопровождающее тектонические зоны в силикатных породах, богатых </a:t>
            </a:r>
            <a:r>
              <a:rPr lang="ru-RU" sz="2400" dirty="0" err="1">
                <a:latin typeface="Arial"/>
              </a:rPr>
              <a:t>Са</a:t>
            </a:r>
            <a:r>
              <a:rPr lang="ru-RU" sz="2400" dirty="0">
                <a:latin typeface="Arial"/>
              </a:rPr>
              <a:t>, необходимым для образования эпидота Ca2FeAl2[SiO4][Si2O7]O(OH). </a:t>
            </a:r>
            <a:endParaRPr lang="ru-RU" sz="2400" dirty="0" smtClean="0">
              <a:latin typeface="Arial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Arial"/>
              </a:rPr>
              <a:t>Измененные </a:t>
            </a:r>
            <a:r>
              <a:rPr lang="ru-RU" sz="2400" dirty="0">
                <a:latin typeface="Arial"/>
              </a:rPr>
              <a:t>в ходе этого процесса породы приобретают характерный для эпидота зеленоватый оттенок, а иногда получаются породы, почти полностью состоящие из мелкозернистого эпидота</a:t>
            </a:r>
            <a:r>
              <a:rPr lang="ru-RU" sz="2400" dirty="0" smtClean="0">
                <a:latin typeface="Arial"/>
              </a:rPr>
              <a:t>, </a:t>
            </a:r>
            <a:r>
              <a:rPr lang="ru-RU" sz="2400" dirty="0" err="1">
                <a:latin typeface="Arial"/>
              </a:rPr>
              <a:t>эпидозиты</a:t>
            </a:r>
            <a:r>
              <a:rPr lang="ru-RU" sz="2400" dirty="0">
                <a:latin typeface="Arial"/>
              </a:rPr>
              <a:t>. </a:t>
            </a:r>
            <a:endParaRPr lang="ru-RU" sz="2400" dirty="0" smtClean="0">
              <a:latin typeface="Arial"/>
            </a:endParaRPr>
          </a:p>
          <a:p>
            <a:pPr marL="0" indent="0" algn="just">
              <a:buNone/>
            </a:pPr>
            <a:r>
              <a:rPr lang="ru-RU" sz="2400" dirty="0" err="1" smtClean="0">
                <a:latin typeface="Arial"/>
              </a:rPr>
              <a:t>Эпидотизация</a:t>
            </a:r>
            <a:r>
              <a:rPr lang="ru-RU" sz="2400" dirty="0" smtClean="0">
                <a:latin typeface="Arial"/>
              </a:rPr>
              <a:t> </a:t>
            </a:r>
            <a:r>
              <a:rPr lang="ru-RU" sz="2400" dirty="0">
                <a:latin typeface="Arial"/>
              </a:rPr>
              <a:t>широко распространена при изменении плагиоклаза основных магматических пород.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94884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00B050"/>
                </a:solidFill>
                <a:latin typeface="Arial"/>
              </a:rPr>
              <a:t>Серпентинизация</a:t>
            </a:r>
            <a:r>
              <a:rPr lang="ru-RU" dirty="0">
                <a:solidFill>
                  <a:srgbClr val="00B050"/>
                </a:solidFill>
                <a:latin typeface="Arial"/>
              </a:rPr>
              <a:t>, </a:t>
            </a:r>
            <a:r>
              <a:rPr lang="ru-RU" dirty="0" err="1">
                <a:solidFill>
                  <a:srgbClr val="00B050"/>
                </a:solidFill>
                <a:latin typeface="Arial"/>
              </a:rPr>
              <a:t>оталькование</a:t>
            </a:r>
            <a:r>
              <a:rPr lang="ru-RU" dirty="0">
                <a:solidFill>
                  <a:srgbClr val="00B050"/>
                </a:solidFill>
                <a:latin typeface="Arial"/>
              </a:rPr>
              <a:t>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Arial"/>
              </a:rPr>
              <a:t>Вызвана гидротермальным изменением </a:t>
            </a:r>
            <a:r>
              <a:rPr lang="ru-RU" sz="2400" dirty="0">
                <a:latin typeface="Arial"/>
              </a:rPr>
              <a:t>ультраосновных пород. Может быть </a:t>
            </a:r>
            <a:r>
              <a:rPr lang="ru-RU" sz="2400" dirty="0" err="1">
                <a:latin typeface="Arial"/>
              </a:rPr>
              <a:t>автометаморфическим</a:t>
            </a:r>
            <a:r>
              <a:rPr lang="ru-RU" sz="2400" dirty="0">
                <a:latin typeface="Arial"/>
              </a:rPr>
              <a:t>, а может протекать и при воздействии «чужих» гидротермальных растворов, связанных с более поздними, обычно кислыми, </a:t>
            </a:r>
            <a:r>
              <a:rPr lang="ru-RU" sz="2400" dirty="0" err="1">
                <a:latin typeface="Arial"/>
              </a:rPr>
              <a:t>интрузиями</a:t>
            </a:r>
            <a:r>
              <a:rPr lang="ru-RU" sz="2400" dirty="0">
                <a:latin typeface="Arial"/>
              </a:rPr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15219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00B050"/>
                </a:solidFill>
                <a:latin typeface="Arial"/>
              </a:rPr>
              <a:t>Пропилитизация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640960" cy="5976664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Arial"/>
              </a:rPr>
              <a:t>Это сложный </a:t>
            </a:r>
            <a:r>
              <a:rPr lang="ru-RU" dirty="0">
                <a:latin typeface="Arial"/>
              </a:rPr>
              <a:t>комплекс гидротермальных изменений вулканических пород в областях активного вулканизма, связанный с изменением гидротермальных растворов от кислых до щелочных. Главные минералы </a:t>
            </a:r>
            <a:r>
              <a:rPr lang="ru-RU" dirty="0" err="1">
                <a:latin typeface="Arial"/>
              </a:rPr>
              <a:t>пропилитов</a:t>
            </a:r>
            <a:r>
              <a:rPr lang="ru-RU" dirty="0">
                <a:latin typeface="Arial"/>
              </a:rPr>
              <a:t> </a:t>
            </a:r>
            <a:r>
              <a:rPr lang="ru-RU" dirty="0" smtClean="0">
                <a:latin typeface="Arial"/>
              </a:rPr>
              <a:t>: </a:t>
            </a:r>
            <a:r>
              <a:rPr lang="ru-RU" dirty="0">
                <a:latin typeface="Arial"/>
              </a:rPr>
              <a:t>альбит, хлорит, кальцит, пирит, кварц; обычны </a:t>
            </a:r>
            <a:r>
              <a:rPr lang="ru-RU" dirty="0" smtClean="0">
                <a:latin typeface="Arial"/>
              </a:rPr>
              <a:t> </a:t>
            </a:r>
            <a:r>
              <a:rPr lang="ru-RU" dirty="0" err="1">
                <a:latin typeface="Arial"/>
              </a:rPr>
              <a:t>пренит</a:t>
            </a:r>
            <a:r>
              <a:rPr lang="ru-RU" dirty="0">
                <a:latin typeface="Arial"/>
              </a:rPr>
              <a:t>, эпидот, актинолит, серицит, адуляр, цеолиты. </a:t>
            </a:r>
            <a:endParaRPr lang="ru-RU" dirty="0" smtClean="0">
              <a:latin typeface="Arial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/>
              </a:rPr>
              <a:t>После </a:t>
            </a:r>
            <a:r>
              <a:rPr lang="ru-RU" dirty="0" err="1">
                <a:latin typeface="Arial"/>
              </a:rPr>
              <a:t>пропилитизации</a:t>
            </a:r>
            <a:r>
              <a:rPr lang="ru-RU" dirty="0">
                <a:latin typeface="Arial"/>
              </a:rPr>
              <a:t> часто образуются секущие кварцевые жилы или зоны </a:t>
            </a:r>
            <a:r>
              <a:rPr lang="ru-RU" dirty="0" err="1">
                <a:latin typeface="Arial"/>
              </a:rPr>
              <a:t>окварцевания</a:t>
            </a:r>
            <a:r>
              <a:rPr lang="ru-RU" dirty="0">
                <a:latin typeface="Arial"/>
              </a:rPr>
              <a:t>, сопровождающиеся кварц-пирит-серицитовыми и другими </a:t>
            </a:r>
            <a:r>
              <a:rPr lang="ru-RU" dirty="0" err="1">
                <a:latin typeface="Arial"/>
              </a:rPr>
              <a:t>метасоматитами</a:t>
            </a:r>
            <a:r>
              <a:rPr lang="ru-RU" dirty="0">
                <a:latin typeface="Arial"/>
              </a:rPr>
              <a:t>. </a:t>
            </a:r>
            <a:endParaRPr lang="ru-RU" dirty="0" smtClean="0">
              <a:latin typeface="Arial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/>
              </a:rPr>
              <a:t>Наблюдаются </a:t>
            </a:r>
            <a:r>
              <a:rPr lang="ru-RU" dirty="0">
                <a:latin typeface="Arial"/>
              </a:rPr>
              <a:t>переходы от </a:t>
            </a:r>
            <a:r>
              <a:rPr lang="ru-RU" dirty="0" err="1">
                <a:latin typeface="Arial"/>
              </a:rPr>
              <a:t>пропилитов</a:t>
            </a:r>
            <a:r>
              <a:rPr lang="ru-RU" dirty="0">
                <a:latin typeface="Arial"/>
              </a:rPr>
              <a:t> к вторичным кварцитам</a:t>
            </a:r>
            <a:r>
              <a:rPr lang="ru-RU" dirty="0" smtClean="0">
                <a:latin typeface="Arial"/>
              </a:rPr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9916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00B050"/>
                </a:solidFill>
              </a:rPr>
              <a:t>Калишпатизация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424936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етасоматическое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замещение калиевым полевым шпатом известково-натровых плагиоклазов магм, или метам, п., связанное с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привносом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 п. калия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Кроме перечисленных, отметим еще такие низкотемпературные гидротермальные изменения, как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карбонатизация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окремнение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каолинизация (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аргиллизация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алунитизация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 все это процессы, не требующие объяснений. Значение гидротермальных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метасоматитов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не исчерпывается их использованием в качестве поисковых признаков. Нередко они сами являются нерудными полезными ископаемыми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каолиниты (сырье для фарфоровой промышленности), месторождения талька и серпентина, пирофиллита.</a:t>
            </a:r>
          </a:p>
          <a:p>
            <a:pPr marL="0" lvl="0" indent="0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целом роль гидротермальной минерализации огромна, месторождения гидротермального генезиса дают до 70 % мировой добычи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Mo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W,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Sn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50 % меди, 30% золота.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443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085584" cy="5544616"/>
          </a:xfrm>
        </p:spPr>
        <p:txBody>
          <a:bodyPr>
            <a:normAutofit fontScale="90000"/>
          </a:bodyPr>
          <a:lstStyle/>
          <a:p>
            <a:pPr lvl="0" indent="-342900" algn="just">
              <a:spcBef>
                <a:spcPts val="0"/>
              </a:spcBef>
            </a:pPr>
            <a:r>
              <a:rPr lang="ru-RU" sz="2800" dirty="0"/>
              <a:t>Для всех типов золоторудных </a:t>
            </a:r>
            <a:r>
              <a:rPr lang="ru-RU" sz="2800" dirty="0" smtClean="0"/>
              <a:t>месторождений </a:t>
            </a:r>
            <a:r>
              <a:rPr lang="ru-RU" sz="2800" dirty="0"/>
              <a:t>и рудных полей выявляется </a:t>
            </a:r>
            <a:r>
              <a:rPr lang="ru-RU" sz="2800" dirty="0" smtClean="0"/>
              <a:t>однотипная </a:t>
            </a:r>
            <a:r>
              <a:rPr lang="ru-RU" sz="2800" dirty="0"/>
              <a:t>рудно-метасоматическая зональность – закономерная смена по вертикали </a:t>
            </a:r>
            <a:r>
              <a:rPr lang="ru-RU" sz="2800" dirty="0" smtClean="0"/>
              <a:t>снизу </a:t>
            </a:r>
            <a:r>
              <a:rPr lang="ru-RU" sz="2800" dirty="0"/>
              <a:t>вверх гидротермальной колонны ранних щелочных </a:t>
            </a:r>
            <a:r>
              <a:rPr lang="ru-RU" sz="2800" dirty="0" err="1"/>
              <a:t>метасоматитов</a:t>
            </a:r>
            <a:r>
              <a:rPr lang="ru-RU" sz="2800" dirty="0"/>
              <a:t> (</a:t>
            </a:r>
            <a:r>
              <a:rPr lang="ru-RU" sz="2800" dirty="0" err="1"/>
              <a:t>калишпат</a:t>
            </a:r>
            <a:r>
              <a:rPr lang="ru-RU" sz="2800" dirty="0"/>
              <a:t>- альбит-биотитовых) на поздние околорудные </a:t>
            </a:r>
            <a:r>
              <a:rPr lang="ru-RU" sz="2800" dirty="0" err="1"/>
              <a:t>березиты-листвениты</a:t>
            </a:r>
            <a:r>
              <a:rPr lang="ru-RU" sz="2800" dirty="0"/>
              <a:t>, </a:t>
            </a:r>
            <a:r>
              <a:rPr lang="ru-RU" sz="2800" dirty="0" err="1"/>
              <a:t>гумбеиты</a:t>
            </a:r>
            <a:r>
              <a:rPr lang="ru-RU" sz="2800" dirty="0"/>
              <a:t> (или </a:t>
            </a:r>
            <a:r>
              <a:rPr lang="ru-RU" sz="2800" dirty="0" err="1"/>
              <a:t>аргиллизиты</a:t>
            </a:r>
            <a:r>
              <a:rPr lang="ru-RU" sz="2800" dirty="0"/>
              <a:t>) с вкрапленно-прожилковыми рудами внизу и </a:t>
            </a:r>
            <a:r>
              <a:rPr lang="ru-RU" sz="2800" dirty="0" err="1"/>
              <a:t>штокверково</a:t>
            </a:r>
            <a:r>
              <a:rPr lang="ru-RU" sz="2800" dirty="0"/>
              <a:t>-жильными вверху этой колонны.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Выделяют </a:t>
            </a: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основные поисковые признаки формирования месторождений: геофизический, минералогический, метасоматический,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геохимический</a:t>
            </a:r>
            <a:endParaRPr lang="ru-RU" sz="2800" dirty="0">
              <a:solidFill>
                <a:srgbClr val="00B0F0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628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19"/>
          <a:stretch/>
        </p:blipFill>
        <p:spPr bwMode="auto">
          <a:xfrm>
            <a:off x="179512" y="325116"/>
            <a:ext cx="4104456" cy="3823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4005064"/>
            <a:ext cx="338437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/>
                <a:ea typeface="Times New Roman"/>
              </a:rPr>
              <a:t>1 - углеродисто-терригенные породы; 2 - разрывные структуры: а - надвиги, б - оперяющие разломы; 3 - </a:t>
            </a:r>
            <a:r>
              <a:rPr lang="ru-RU" sz="1600" dirty="0" err="1">
                <a:latin typeface="Times New Roman"/>
                <a:ea typeface="Times New Roman"/>
              </a:rPr>
              <a:t>серицитизация</a:t>
            </a:r>
            <a:r>
              <a:rPr lang="ru-RU" sz="1600" dirty="0">
                <a:latin typeface="Times New Roman"/>
                <a:ea typeface="Times New Roman"/>
              </a:rPr>
              <a:t>; 4 - </a:t>
            </a:r>
            <a:r>
              <a:rPr lang="ru-RU" sz="1600" dirty="0" err="1">
                <a:latin typeface="Times New Roman"/>
                <a:ea typeface="Times New Roman"/>
              </a:rPr>
              <a:t>турмалинизация</a:t>
            </a:r>
            <a:r>
              <a:rPr lang="ru-RU" sz="1600" dirty="0">
                <a:latin typeface="Times New Roman"/>
                <a:ea typeface="Times New Roman"/>
              </a:rPr>
              <a:t>; 5 - хлорит-альбитовые изменения; 6-8 - гидротермальные изменения в контуре главной рудной залежи: 6-углеродистые каолинит-гидрослюдистые; 7 – углерод-серицитовая.</a:t>
            </a:r>
            <a:endParaRPr lang="ru-RU" sz="16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473" y="2132428"/>
            <a:ext cx="2808313" cy="1837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296984"/>
            <a:ext cx="2808312" cy="1835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71900" y="4797152"/>
            <a:ext cx="53285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/>
                <a:ea typeface="Times New Roman"/>
              </a:rPr>
              <a:t>1-10 – геологические формации: 1 – терригенно-карбонатная </a:t>
            </a:r>
            <a:r>
              <a:rPr lang="en-US" sz="1200" dirty="0">
                <a:latin typeface="Times New Roman"/>
                <a:ea typeface="Times New Roman"/>
              </a:rPr>
              <a:t>C</a:t>
            </a:r>
            <a:r>
              <a:rPr lang="ru-RU" sz="1200" baseline="-25000" dirty="0">
                <a:latin typeface="Times New Roman"/>
                <a:ea typeface="Times New Roman"/>
              </a:rPr>
              <a:t>1</a:t>
            </a:r>
            <a:r>
              <a:rPr lang="ru-RU" sz="1200" dirty="0">
                <a:latin typeface="Times New Roman"/>
                <a:ea typeface="Times New Roman"/>
              </a:rPr>
              <a:t>, 2 – молассовая конгломерат-песчаниковая </a:t>
            </a:r>
            <a:r>
              <a:rPr lang="en-US" sz="1200" dirty="0">
                <a:latin typeface="Times New Roman"/>
                <a:ea typeface="Times New Roman"/>
              </a:rPr>
              <a:t>D</a:t>
            </a:r>
            <a:r>
              <a:rPr lang="ru-RU" sz="1200" baseline="-25000" dirty="0">
                <a:latin typeface="Times New Roman"/>
                <a:ea typeface="Times New Roman"/>
              </a:rPr>
              <a:t>2-3</a:t>
            </a:r>
            <a:r>
              <a:rPr lang="ru-RU" sz="1200" dirty="0">
                <a:latin typeface="Times New Roman"/>
                <a:ea typeface="Times New Roman"/>
              </a:rPr>
              <a:t>, 3 – терригенная, вулканогенно-терригенная </a:t>
            </a:r>
            <a:r>
              <a:rPr lang="en-US" sz="1200" dirty="0">
                <a:latin typeface="Times New Roman"/>
                <a:ea typeface="Times New Roman"/>
              </a:rPr>
              <a:t>O</a:t>
            </a:r>
            <a:r>
              <a:rPr lang="ru-RU" sz="1200" baseline="-25000" dirty="0">
                <a:latin typeface="Times New Roman"/>
                <a:ea typeface="Times New Roman"/>
              </a:rPr>
              <a:t>1-2</a:t>
            </a:r>
            <a:r>
              <a:rPr lang="ru-RU" sz="1200" dirty="0">
                <a:latin typeface="Times New Roman"/>
                <a:ea typeface="Times New Roman"/>
              </a:rPr>
              <a:t>, </a:t>
            </a:r>
            <a:r>
              <a:rPr lang="en-US" sz="1200" dirty="0">
                <a:latin typeface="Times New Roman"/>
                <a:ea typeface="Times New Roman"/>
              </a:rPr>
              <a:t>O</a:t>
            </a:r>
            <a:r>
              <a:rPr lang="ru-RU" sz="1200" baseline="-25000" dirty="0">
                <a:latin typeface="Times New Roman"/>
                <a:ea typeface="Times New Roman"/>
              </a:rPr>
              <a:t>2</a:t>
            </a:r>
            <a:r>
              <a:rPr lang="ru-RU" sz="1200" dirty="0">
                <a:latin typeface="Times New Roman"/>
                <a:ea typeface="Times New Roman"/>
              </a:rPr>
              <a:t>, </a:t>
            </a:r>
            <a:r>
              <a:rPr lang="en-US" sz="1200" dirty="0">
                <a:latin typeface="Times New Roman"/>
                <a:ea typeface="Times New Roman"/>
              </a:rPr>
              <a:t>O</a:t>
            </a:r>
            <a:r>
              <a:rPr lang="ru-RU" sz="1200" baseline="-25000" dirty="0">
                <a:latin typeface="Times New Roman"/>
                <a:ea typeface="Times New Roman"/>
              </a:rPr>
              <a:t>2-3</a:t>
            </a:r>
            <a:r>
              <a:rPr lang="ru-RU" sz="1200" dirty="0">
                <a:latin typeface="Times New Roman"/>
                <a:ea typeface="Times New Roman"/>
              </a:rPr>
              <a:t>, 4 – терригенная кварцитопесчаниковая </a:t>
            </a:r>
            <a:r>
              <a:rPr lang="en-US" sz="1200" dirty="0">
                <a:latin typeface="Times New Roman"/>
                <a:ea typeface="Times New Roman"/>
              </a:rPr>
              <a:t>R</a:t>
            </a:r>
            <a:r>
              <a:rPr lang="ru-RU" sz="1200" baseline="-25000" dirty="0">
                <a:latin typeface="Times New Roman"/>
                <a:ea typeface="Times New Roman"/>
              </a:rPr>
              <a:t>3</a:t>
            </a:r>
            <a:r>
              <a:rPr lang="ru-RU" sz="1200" dirty="0">
                <a:latin typeface="Times New Roman"/>
                <a:ea typeface="Times New Roman"/>
              </a:rPr>
              <a:t>-</a:t>
            </a:r>
            <a:r>
              <a:rPr lang="en-US" sz="1200" dirty="0">
                <a:latin typeface="Times New Roman"/>
                <a:ea typeface="Times New Roman"/>
              </a:rPr>
              <a:t>V</a:t>
            </a:r>
            <a:r>
              <a:rPr lang="ru-RU" sz="1200" dirty="0">
                <a:latin typeface="Times New Roman"/>
                <a:ea typeface="Times New Roman"/>
              </a:rPr>
              <a:t> (</a:t>
            </a:r>
            <a:r>
              <a:rPr lang="ru-RU" sz="1200" dirty="0" err="1">
                <a:latin typeface="Times New Roman"/>
                <a:ea typeface="Times New Roman"/>
              </a:rPr>
              <a:t>кокшетауская</a:t>
            </a:r>
            <a:r>
              <a:rPr lang="ru-RU" sz="1200" dirty="0">
                <a:latin typeface="Times New Roman"/>
                <a:ea typeface="Times New Roman"/>
              </a:rPr>
              <a:t> свита), 5 – углеродисто-терригенно-карбонатная </a:t>
            </a:r>
            <a:r>
              <a:rPr lang="en-US" sz="1200" dirty="0">
                <a:latin typeface="Times New Roman"/>
                <a:ea typeface="Times New Roman"/>
              </a:rPr>
              <a:t>R</a:t>
            </a:r>
            <a:r>
              <a:rPr lang="ru-RU" sz="1200" baseline="-25000" dirty="0">
                <a:latin typeface="Times New Roman"/>
                <a:ea typeface="Times New Roman"/>
              </a:rPr>
              <a:t>3</a:t>
            </a:r>
            <a:r>
              <a:rPr lang="ru-RU" sz="1200" dirty="0">
                <a:latin typeface="Times New Roman"/>
                <a:ea typeface="Times New Roman"/>
              </a:rPr>
              <a:t>-</a:t>
            </a:r>
            <a:r>
              <a:rPr lang="en-US" sz="1200" dirty="0">
                <a:latin typeface="Times New Roman"/>
                <a:ea typeface="Times New Roman"/>
              </a:rPr>
              <a:t>V</a:t>
            </a:r>
            <a:r>
              <a:rPr lang="ru-RU" sz="1200" dirty="0">
                <a:latin typeface="Times New Roman"/>
                <a:ea typeface="Times New Roman"/>
              </a:rPr>
              <a:t> (</a:t>
            </a:r>
            <a:r>
              <a:rPr lang="ru-RU" sz="1200" dirty="0" err="1">
                <a:latin typeface="Times New Roman"/>
                <a:ea typeface="Times New Roman"/>
              </a:rPr>
              <a:t>шарыкская</a:t>
            </a:r>
            <a:r>
              <a:rPr lang="ru-RU" sz="1200" dirty="0">
                <a:latin typeface="Times New Roman"/>
                <a:ea typeface="Times New Roman"/>
              </a:rPr>
              <a:t> свита), 6 – </a:t>
            </a:r>
            <a:r>
              <a:rPr lang="ru-RU" sz="1200" dirty="0" err="1">
                <a:latin typeface="Times New Roman"/>
                <a:ea typeface="Times New Roman"/>
              </a:rPr>
              <a:t>порфироидно-порфиритоидная</a:t>
            </a:r>
            <a:r>
              <a:rPr lang="ru-RU" sz="1200" dirty="0">
                <a:latin typeface="Times New Roman"/>
                <a:ea typeface="Times New Roman"/>
              </a:rPr>
              <a:t> </a:t>
            </a:r>
            <a:r>
              <a:rPr lang="en-US" sz="1200" dirty="0">
                <a:latin typeface="Times New Roman"/>
                <a:ea typeface="Times New Roman"/>
              </a:rPr>
              <a:t>R</a:t>
            </a:r>
            <a:r>
              <a:rPr lang="ru-RU" sz="1200" baseline="-25000" dirty="0">
                <a:latin typeface="Times New Roman"/>
                <a:ea typeface="Times New Roman"/>
              </a:rPr>
              <a:t>1-2</a:t>
            </a:r>
            <a:r>
              <a:rPr lang="ru-RU" sz="1200" dirty="0">
                <a:latin typeface="Times New Roman"/>
                <a:ea typeface="Times New Roman"/>
              </a:rPr>
              <a:t> (</a:t>
            </a:r>
            <a:r>
              <a:rPr lang="ru-RU" sz="1200" dirty="0" err="1">
                <a:latin typeface="Times New Roman"/>
                <a:ea typeface="Times New Roman"/>
              </a:rPr>
              <a:t>кууспекская</a:t>
            </a:r>
            <a:r>
              <a:rPr lang="ru-RU" sz="1200" dirty="0">
                <a:latin typeface="Times New Roman"/>
                <a:ea typeface="Times New Roman"/>
              </a:rPr>
              <a:t> свита), 7 – амфиболит-гнейсовая </a:t>
            </a:r>
            <a:r>
              <a:rPr lang="en-US" sz="1200" dirty="0">
                <a:latin typeface="Times New Roman"/>
                <a:ea typeface="Times New Roman"/>
              </a:rPr>
              <a:t>PR</a:t>
            </a:r>
            <a:r>
              <a:rPr lang="ru-RU" sz="1200" baseline="-25000" dirty="0">
                <a:latin typeface="Times New Roman"/>
                <a:ea typeface="Times New Roman"/>
              </a:rPr>
              <a:t>1-2</a:t>
            </a:r>
            <a:r>
              <a:rPr lang="ru-RU" sz="1200" dirty="0">
                <a:latin typeface="Times New Roman"/>
                <a:ea typeface="Times New Roman"/>
              </a:rPr>
              <a:t> (</a:t>
            </a:r>
            <a:r>
              <a:rPr lang="ru-RU" sz="1200" dirty="0" err="1">
                <a:latin typeface="Times New Roman"/>
                <a:ea typeface="Times New Roman"/>
              </a:rPr>
              <a:t>зерендинская</a:t>
            </a:r>
            <a:r>
              <a:rPr lang="ru-RU" sz="1200" dirty="0">
                <a:latin typeface="Times New Roman"/>
                <a:ea typeface="Times New Roman"/>
              </a:rPr>
              <a:t> серия), 8 – лейкогранитовая </a:t>
            </a:r>
            <a:r>
              <a:rPr lang="en-US" sz="1200" dirty="0">
                <a:latin typeface="Times New Roman"/>
                <a:ea typeface="Times New Roman"/>
              </a:rPr>
              <a:t>D</a:t>
            </a:r>
            <a:r>
              <a:rPr lang="ru-RU" sz="1200" baseline="-25000" dirty="0">
                <a:latin typeface="Times New Roman"/>
                <a:ea typeface="Times New Roman"/>
              </a:rPr>
              <a:t>2 </a:t>
            </a:r>
            <a:r>
              <a:rPr lang="ru-RU" sz="1200" dirty="0">
                <a:latin typeface="Times New Roman"/>
                <a:ea typeface="Times New Roman"/>
              </a:rPr>
              <a:t> (</a:t>
            </a:r>
            <a:r>
              <a:rPr lang="ru-RU" sz="1200" dirty="0" err="1">
                <a:latin typeface="Times New Roman"/>
                <a:ea typeface="Times New Roman"/>
              </a:rPr>
              <a:t>золотоношенский</a:t>
            </a:r>
            <a:r>
              <a:rPr lang="ru-RU" sz="1200" dirty="0">
                <a:latin typeface="Times New Roman"/>
                <a:ea typeface="Times New Roman"/>
              </a:rPr>
              <a:t> интрузивный комплекс), 9 – батолитов пестрого состава </a:t>
            </a:r>
            <a:r>
              <a:rPr lang="en-US" sz="1200" dirty="0">
                <a:latin typeface="Times New Roman"/>
                <a:ea typeface="Times New Roman"/>
              </a:rPr>
              <a:t>O</a:t>
            </a:r>
            <a:r>
              <a:rPr lang="ru-RU" sz="1200" baseline="-25000" dirty="0">
                <a:latin typeface="Times New Roman"/>
                <a:ea typeface="Times New Roman"/>
              </a:rPr>
              <a:t>3</a:t>
            </a:r>
            <a:r>
              <a:rPr lang="ru-RU" sz="1200" dirty="0">
                <a:latin typeface="Times New Roman"/>
                <a:ea typeface="Times New Roman"/>
              </a:rPr>
              <a:t>-</a:t>
            </a:r>
            <a:r>
              <a:rPr lang="en-US" sz="1200" dirty="0">
                <a:latin typeface="Times New Roman"/>
                <a:ea typeface="Times New Roman"/>
              </a:rPr>
              <a:t>S</a:t>
            </a:r>
            <a:r>
              <a:rPr lang="ru-RU" sz="1200" baseline="-25000" dirty="0">
                <a:latin typeface="Times New Roman"/>
                <a:ea typeface="Times New Roman"/>
              </a:rPr>
              <a:t>1</a:t>
            </a:r>
            <a:r>
              <a:rPr lang="ru-RU" sz="1200" dirty="0">
                <a:latin typeface="Times New Roman"/>
                <a:ea typeface="Times New Roman"/>
              </a:rPr>
              <a:t> (</a:t>
            </a:r>
            <a:r>
              <a:rPr lang="ru-RU" sz="1200" dirty="0" err="1">
                <a:latin typeface="Times New Roman"/>
                <a:ea typeface="Times New Roman"/>
              </a:rPr>
              <a:t>зерендинский</a:t>
            </a:r>
            <a:r>
              <a:rPr lang="ru-RU" sz="1200" dirty="0">
                <a:latin typeface="Times New Roman"/>
                <a:ea typeface="Times New Roman"/>
              </a:rPr>
              <a:t> интрузивный комплекс), 10 - габбро-габбро-диоритовая Є, 11-13 – </a:t>
            </a:r>
            <a:r>
              <a:rPr lang="ru-RU" sz="1200" dirty="0" err="1">
                <a:latin typeface="Times New Roman"/>
                <a:ea typeface="Times New Roman"/>
              </a:rPr>
              <a:t>метасоматиты</a:t>
            </a:r>
            <a:r>
              <a:rPr lang="ru-RU" sz="1200" dirty="0">
                <a:latin typeface="Times New Roman"/>
                <a:ea typeface="Times New Roman"/>
              </a:rPr>
              <a:t>: 11 – </a:t>
            </a:r>
            <a:r>
              <a:rPr lang="ru-RU" sz="1200" dirty="0" err="1">
                <a:latin typeface="Times New Roman"/>
                <a:ea typeface="Times New Roman"/>
              </a:rPr>
              <a:t>калишпатиты</a:t>
            </a:r>
            <a:r>
              <a:rPr lang="ru-RU" sz="1200" dirty="0">
                <a:latin typeface="Times New Roman"/>
                <a:ea typeface="Times New Roman"/>
              </a:rPr>
              <a:t>, 12 – </a:t>
            </a:r>
            <a:r>
              <a:rPr lang="ru-RU" sz="1200" dirty="0" err="1">
                <a:latin typeface="Times New Roman"/>
                <a:ea typeface="Times New Roman"/>
              </a:rPr>
              <a:t>березиты</a:t>
            </a:r>
            <a:r>
              <a:rPr lang="ru-RU" sz="1200" dirty="0">
                <a:latin typeface="Times New Roman"/>
                <a:ea typeface="Times New Roman"/>
              </a:rPr>
              <a:t>, 13 – </a:t>
            </a:r>
            <a:r>
              <a:rPr lang="ru-RU" sz="1200" dirty="0" err="1">
                <a:latin typeface="Times New Roman"/>
                <a:ea typeface="Times New Roman"/>
              </a:rPr>
              <a:t>пропилиты</a:t>
            </a:r>
            <a:r>
              <a:rPr lang="ru-RU" sz="1200" dirty="0">
                <a:latin typeface="Times New Roman"/>
                <a:ea typeface="Times New Roman"/>
              </a:rPr>
              <a:t> и </a:t>
            </a:r>
            <a:r>
              <a:rPr lang="ru-RU" sz="1200" dirty="0" err="1">
                <a:latin typeface="Times New Roman"/>
                <a:ea typeface="Times New Roman"/>
              </a:rPr>
              <a:t>пропилитизированные</a:t>
            </a:r>
            <a:r>
              <a:rPr lang="ru-RU" sz="1200" dirty="0">
                <a:latin typeface="Times New Roman"/>
                <a:ea typeface="Times New Roman"/>
              </a:rPr>
              <a:t> породы</a:t>
            </a:r>
            <a:endParaRPr lang="ru-RU" sz="1200" dirty="0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933" y="3984870"/>
            <a:ext cx="49625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116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800200"/>
          </a:xfrm>
        </p:spPr>
        <p:txBody>
          <a:bodyPr>
            <a:normAutofit fontScale="9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700" b="1" i="1" dirty="0" smtClean="0">
                <a:latin typeface="Times New Roman"/>
                <a:ea typeface="Calibri"/>
              </a:rPr>
              <a:t/>
            </a:r>
            <a:br>
              <a:rPr lang="ru-RU" sz="2700" b="1" i="1" dirty="0" smtClean="0">
                <a:latin typeface="Times New Roman"/>
                <a:ea typeface="Calibri"/>
              </a:rPr>
            </a:br>
            <a:r>
              <a:rPr lang="ru-RU" sz="2700" b="1" i="1" dirty="0">
                <a:latin typeface="Times New Roman"/>
                <a:ea typeface="Calibri"/>
              </a:rPr>
              <a:t/>
            </a:r>
            <a:br>
              <a:rPr lang="ru-RU" sz="2700" b="1" i="1" dirty="0">
                <a:latin typeface="Times New Roman"/>
                <a:ea typeface="Calibri"/>
              </a:rPr>
            </a:br>
            <a:r>
              <a:rPr lang="ru-RU" sz="2700" b="1" i="1" dirty="0" smtClean="0">
                <a:latin typeface="Times New Roman"/>
                <a:ea typeface="Calibri"/>
              </a:rPr>
              <a:t>Процесс </a:t>
            </a:r>
            <a:r>
              <a:rPr lang="ru-RU" sz="2700" b="1" i="1" dirty="0" err="1">
                <a:latin typeface="Times New Roman"/>
                <a:ea typeface="Calibri"/>
              </a:rPr>
              <a:t>калишпатизации</a:t>
            </a:r>
            <a:r>
              <a:rPr lang="ru-RU" sz="2700" dirty="0">
                <a:latin typeface="Times New Roman"/>
                <a:ea typeface="Calibri"/>
              </a:rPr>
              <a:t> приурочен к зонам максимальной проницаемости пород и в магнитном поле фиксируется </a:t>
            </a:r>
            <a:r>
              <a:rPr lang="ru-RU" sz="2700" dirty="0">
                <a:solidFill>
                  <a:srgbClr val="00B0F0"/>
                </a:solidFill>
                <a:latin typeface="Times New Roman"/>
                <a:ea typeface="Calibri"/>
              </a:rPr>
              <a:t>отрицательными аномалиями </a:t>
            </a:r>
            <a:r>
              <a:rPr lang="ru-RU" sz="2700" dirty="0">
                <a:latin typeface="Times New Roman"/>
                <a:ea typeface="Calibri"/>
              </a:rPr>
              <a:t>(рис. 1, 2).  Процесс </a:t>
            </a:r>
            <a:r>
              <a:rPr lang="ru-RU" sz="2700" dirty="0" err="1">
                <a:latin typeface="Times New Roman"/>
                <a:ea typeface="Calibri"/>
              </a:rPr>
              <a:t>калшпатизации</a:t>
            </a:r>
            <a:r>
              <a:rPr lang="ru-RU" sz="2700" dirty="0">
                <a:latin typeface="Times New Roman"/>
                <a:ea typeface="Calibri"/>
              </a:rPr>
              <a:t> сопровождается </a:t>
            </a:r>
            <a:r>
              <a:rPr lang="ru-RU" sz="2700" dirty="0" err="1">
                <a:latin typeface="Times New Roman"/>
                <a:ea typeface="Calibri"/>
              </a:rPr>
              <a:t>биотизацией</a:t>
            </a:r>
            <a:r>
              <a:rPr lang="ru-RU" sz="2700" dirty="0">
                <a:latin typeface="Times New Roman"/>
                <a:ea typeface="Calibri"/>
              </a:rPr>
              <a:t>.</a:t>
            </a:r>
            <a:r>
              <a:rPr lang="ru-RU" sz="4800" dirty="0">
                <a:latin typeface="Times New Roman"/>
                <a:ea typeface="Calibri"/>
              </a:rPr>
              <a:t/>
            </a:r>
            <a:br>
              <a:rPr lang="ru-RU" sz="4800" dirty="0">
                <a:latin typeface="Times New Roman"/>
                <a:ea typeface="Calibri"/>
              </a:rPr>
            </a:b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3600400" cy="2533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Рисунок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204864"/>
            <a:ext cx="450532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969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 err="1">
                <a:latin typeface="Times New Roman"/>
                <a:ea typeface="Calibri"/>
              </a:rPr>
              <a:t>Биотитизация</a:t>
            </a:r>
            <a:r>
              <a:rPr lang="ru-RU" sz="2800" dirty="0">
                <a:latin typeface="Times New Roman"/>
                <a:ea typeface="Calibri"/>
              </a:rPr>
              <a:t> приурочена к зонам с наиболее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</a:rPr>
              <a:t>высокими показателями магнитного поля</a:t>
            </a:r>
            <a:r>
              <a:rPr lang="ru-RU" sz="2800" dirty="0">
                <a:latin typeface="Times New Roman"/>
                <a:ea typeface="Calibri"/>
              </a:rPr>
              <a:t>, то есть к зонам с пониженной проницаемостью</a:t>
            </a:r>
            <a:endParaRPr lang="ru-RU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4504762" cy="253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005064"/>
            <a:ext cx="4505325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38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457200">
              <a:lnSpc>
                <a:spcPct val="115000"/>
              </a:lnSpc>
            </a:pPr>
            <a:r>
              <a:rPr lang="ru-RU" sz="2400" b="1" i="1" dirty="0" err="1">
                <a:latin typeface="Times New Roman"/>
                <a:ea typeface="Calibri"/>
              </a:rPr>
              <a:t>Пропилитизация</a:t>
            </a:r>
            <a:r>
              <a:rPr lang="ru-RU" sz="2400" b="1" i="1" dirty="0">
                <a:latin typeface="Times New Roman"/>
                <a:ea typeface="Calibri"/>
              </a:rPr>
              <a:t> (</a:t>
            </a:r>
            <a:r>
              <a:rPr lang="ru-RU" sz="2400" b="1" i="1" dirty="0" err="1">
                <a:latin typeface="Times New Roman"/>
                <a:ea typeface="Calibri"/>
              </a:rPr>
              <a:t>хлоритизация</a:t>
            </a:r>
            <a:r>
              <a:rPr lang="ru-RU" sz="2400" b="1" i="1" dirty="0">
                <a:latin typeface="Times New Roman"/>
                <a:ea typeface="Calibri"/>
              </a:rPr>
              <a:t> и </a:t>
            </a:r>
            <a:r>
              <a:rPr lang="ru-RU" sz="2400" b="1" i="1" dirty="0" err="1">
                <a:latin typeface="Times New Roman"/>
                <a:ea typeface="Calibri"/>
              </a:rPr>
              <a:t>эпидотизация</a:t>
            </a:r>
            <a:r>
              <a:rPr lang="ru-RU" sz="2400" b="1" i="1" dirty="0">
                <a:latin typeface="Times New Roman"/>
                <a:ea typeface="Calibri"/>
              </a:rPr>
              <a:t>)</a:t>
            </a:r>
            <a:r>
              <a:rPr lang="ru-RU" sz="2400" dirty="0">
                <a:latin typeface="Times New Roman"/>
                <a:ea typeface="Calibri"/>
              </a:rPr>
              <a:t/>
            </a:r>
            <a:br>
              <a:rPr lang="ru-RU" sz="2400" dirty="0">
                <a:latin typeface="Times New Roman"/>
                <a:ea typeface="Calibri"/>
              </a:rPr>
            </a:br>
            <a:r>
              <a:rPr lang="ru-RU" sz="2400" b="1" i="1" dirty="0">
                <a:latin typeface="Times New Roman"/>
                <a:ea typeface="Calibri"/>
              </a:rPr>
              <a:t>Процесс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b="1" i="1" dirty="0" err="1">
                <a:latin typeface="Times New Roman"/>
                <a:ea typeface="Calibri"/>
              </a:rPr>
              <a:t>хлоритизации</a:t>
            </a:r>
            <a:r>
              <a:rPr lang="ru-RU" sz="2400" dirty="0">
                <a:latin typeface="Times New Roman"/>
                <a:ea typeface="Calibri"/>
              </a:rPr>
              <a:t> наблюдается в областях с наиболее проницаемыми породами и в магнитном поле фиксируется отрицательными </a:t>
            </a:r>
            <a:r>
              <a:rPr lang="ru-RU" sz="2400" dirty="0" smtClean="0">
                <a:latin typeface="Times New Roman"/>
                <a:ea typeface="Calibri"/>
              </a:rPr>
              <a:t>аномалиями</a:t>
            </a:r>
            <a:endParaRPr lang="ru-RU" sz="2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4504762" cy="253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16832"/>
            <a:ext cx="4505325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7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060848"/>
            <a:ext cx="8229600" cy="2866330"/>
          </a:xfrm>
        </p:spPr>
        <p:txBody>
          <a:bodyPr>
            <a:noAutofit/>
          </a:bodyPr>
          <a:lstStyle/>
          <a:p>
            <a:pPr indent="450215">
              <a:lnSpc>
                <a:spcPct val="115000"/>
              </a:lnSpc>
            </a:pPr>
            <a:r>
              <a:rPr lang="ru-RU" sz="3600" dirty="0">
                <a:solidFill>
                  <a:srgbClr val="FF0000"/>
                </a:solidFill>
                <a:latin typeface="Times New Roman"/>
                <a:ea typeface="Calibri"/>
              </a:rPr>
              <a:t>Критерии обнаружения богатых «рудных столбов» в пределах сульфидно-кварцевых жил </a:t>
            </a:r>
            <a:r>
              <a:rPr lang="ru-RU" sz="3600" dirty="0" smtClean="0">
                <a:solidFill>
                  <a:srgbClr val="FF0000"/>
                </a:solidFill>
                <a:latin typeface="Times New Roman"/>
                <a:ea typeface="Calibri"/>
              </a:rPr>
              <a:t>месторождения</a:t>
            </a:r>
            <a:r>
              <a:rPr lang="ru-RU" sz="3600" dirty="0">
                <a:solidFill>
                  <a:srgbClr val="FF0000"/>
                </a:solidFill>
                <a:latin typeface="Times New Roman"/>
                <a:ea typeface="Calibri"/>
              </a:rPr>
              <a:t/>
            </a:r>
            <a:br>
              <a:rPr lang="ru-RU" sz="3600" dirty="0">
                <a:solidFill>
                  <a:srgbClr val="FF0000"/>
                </a:solidFill>
                <a:latin typeface="Times New Roman"/>
                <a:ea typeface="Calibri"/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459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32718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Критерии (на примере одного из месторождений золота) 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9036496" cy="5616624"/>
          </a:xfrm>
        </p:spPr>
        <p:txBody>
          <a:bodyPr>
            <a:noAutofit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i="1" dirty="0">
                <a:latin typeface="Times New Roman"/>
                <a:ea typeface="Calibri"/>
              </a:rPr>
              <a:t>1. Геофизический</a:t>
            </a:r>
            <a:endParaRPr lang="ru-RU" sz="1600" dirty="0">
              <a:latin typeface="Times New Roman"/>
              <a:ea typeface="Calibri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/>
                <a:ea typeface="Calibri"/>
              </a:rPr>
              <a:t>В геофизических полях магнитной восприимчивости богатые «рудные столбы» тяготеют к положительным аномалиям, т.е. областям с наименьшей проницаемости, которые являются геохимическими барьерами, следовательно, в них и будут накапливаться полезные компоненты. Исходя из этого, подсекать кварцевые жилы надо в местах, где она пересекает положительные аномалии магнитной восприимчивости.</a:t>
            </a: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i="1" dirty="0">
                <a:latin typeface="Times New Roman"/>
                <a:ea typeface="Calibri"/>
              </a:rPr>
              <a:t>2. Минералогический</a:t>
            </a:r>
            <a:endParaRPr lang="ru-RU" sz="1600" dirty="0">
              <a:latin typeface="Times New Roman"/>
              <a:ea typeface="Calibri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Calibri"/>
              </a:rPr>
              <a:t>Выражен в приуроченности золота к зонально проявленным сульфидов, что свидетельствует о неоднократном </a:t>
            </a:r>
            <a:r>
              <a:rPr lang="ru-RU" sz="1600" dirty="0" err="1">
                <a:latin typeface="Times New Roman"/>
                <a:ea typeface="Calibri"/>
              </a:rPr>
              <a:t>приоткрытии</a:t>
            </a:r>
            <a:r>
              <a:rPr lang="ru-RU" sz="1600" dirty="0">
                <a:latin typeface="Times New Roman"/>
                <a:ea typeface="Calibri"/>
              </a:rPr>
              <a:t> жилы. Общая схема формирования рудной минерализации: </a:t>
            </a:r>
            <a:r>
              <a:rPr lang="en-US" sz="1600" dirty="0">
                <a:latin typeface="Times New Roman"/>
                <a:ea typeface="Calibri"/>
              </a:rPr>
              <a:t>Q</a:t>
            </a:r>
            <a:r>
              <a:rPr lang="ru-RU" sz="1600" dirty="0">
                <a:latin typeface="Times New Roman"/>
                <a:ea typeface="Calibri"/>
              </a:rPr>
              <a:t>+</a:t>
            </a:r>
            <a:r>
              <a:rPr lang="ru-RU" sz="1600" dirty="0" err="1">
                <a:latin typeface="Times New Roman"/>
                <a:ea typeface="Calibri"/>
              </a:rPr>
              <a:t>пирит→арсенопирит→сфалерит+галенит</a:t>
            </a:r>
            <a:r>
              <a:rPr lang="ru-RU" sz="1600" dirty="0">
                <a:latin typeface="Times New Roman"/>
                <a:ea typeface="Calibri"/>
              </a:rPr>
              <a:t> и блеклые руды.</a:t>
            </a: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Calibri"/>
              </a:rPr>
              <a:t>Кварц заполняет наиболее маломощные участки жилы с периферии, общей вкрапленностью по всей жиле проявлен пирит, более локально отмечаются выделения арсенопирита и еще более локально проявлены сфалерит и галенит. Блеклые руды были образованы в заключительный этап формирования рудной минерализации и тяготеют к западной части жилы. Золотая минерализация напрямую связана с сульфидами, и наибольшее содержание золота отмечается в тех областях, где разнообразие и мощность сульфидов максимально. Как следствие, наличие любого из вышеперечисленный сульфидов является благоприятным фактором для обнаружения золота.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722854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2" r="11686"/>
          <a:stretch/>
        </p:blipFill>
        <p:spPr bwMode="auto">
          <a:xfrm>
            <a:off x="521307" y="1628800"/>
            <a:ext cx="3736631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8" r="11725"/>
          <a:stretch/>
        </p:blipFill>
        <p:spPr bwMode="auto">
          <a:xfrm>
            <a:off x="4283968" y="1628800"/>
            <a:ext cx="4241818" cy="310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429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7" r="11963" b="26254"/>
          <a:stretch/>
        </p:blipFill>
        <p:spPr bwMode="auto">
          <a:xfrm>
            <a:off x="30431" y="116633"/>
            <a:ext cx="4006140" cy="176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1" r="11255" b="26812"/>
          <a:stretch/>
        </p:blipFill>
        <p:spPr bwMode="auto">
          <a:xfrm>
            <a:off x="0" y="2189994"/>
            <a:ext cx="4182992" cy="179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2" r="12316" b="14653"/>
          <a:stretch/>
        </p:blipFill>
        <p:spPr bwMode="auto">
          <a:xfrm>
            <a:off x="107504" y="4269302"/>
            <a:ext cx="3929066" cy="200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5" r="12536" b="13852"/>
          <a:stretch/>
        </p:blipFill>
        <p:spPr bwMode="auto">
          <a:xfrm>
            <a:off x="5148064" y="167909"/>
            <a:ext cx="3240359" cy="167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4" r="12380" b="7487"/>
          <a:stretch/>
        </p:blipFill>
        <p:spPr bwMode="auto">
          <a:xfrm>
            <a:off x="4991672" y="2040739"/>
            <a:ext cx="3553141" cy="197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92080" y="3809706"/>
            <a:ext cx="3193101" cy="568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i="1" dirty="0">
                <a:latin typeface="Times New Roman"/>
                <a:ea typeface="Calibri"/>
              </a:rPr>
              <a:t>Рис. 10. Распределение арсенопирита, %.</a:t>
            </a:r>
            <a:endParaRPr lang="ru-RU" sz="1400" dirty="0">
              <a:effectLst/>
              <a:latin typeface="Times New Roman"/>
              <a:ea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58201" y="1472698"/>
            <a:ext cx="3062746" cy="568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i="1" dirty="0">
                <a:latin typeface="Times New Roman"/>
                <a:ea typeface="Calibri"/>
              </a:rPr>
              <a:t>Рис. 12. Распределение сфалерита, %.</a:t>
            </a:r>
            <a:endParaRPr lang="ru-RU" sz="1400" dirty="0">
              <a:effectLst/>
              <a:latin typeface="Times New Roman"/>
              <a:ea typeface="Calibri"/>
            </a:endParaRP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008" y="4365104"/>
            <a:ext cx="3808936" cy="214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436096" y="6093296"/>
            <a:ext cx="3189848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i="1" dirty="0">
                <a:latin typeface="Times New Roman"/>
                <a:ea typeface="Calibri"/>
              </a:rPr>
              <a:t>Рис. 13. Распределение блеклых руд, %.</a:t>
            </a:r>
            <a:endParaRPr lang="ru-RU" sz="1400" dirty="0">
              <a:effectLst/>
              <a:latin typeface="Times New Roman"/>
              <a:ea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1297" y="6121605"/>
            <a:ext cx="23574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>
                <a:latin typeface="Times New Roman"/>
                <a:ea typeface="Calibri"/>
              </a:rPr>
              <a:t>Распределение галенита, %.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62722" y="1866984"/>
            <a:ext cx="21783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>
                <a:latin typeface="Times New Roman"/>
                <a:ea typeface="Calibri"/>
              </a:rPr>
              <a:t>Распределение </a:t>
            </a:r>
            <a:r>
              <a:rPr lang="ru-RU" sz="1400" i="1" dirty="0" smtClean="0">
                <a:latin typeface="Times New Roman"/>
                <a:ea typeface="Calibri"/>
              </a:rPr>
              <a:t>золота, </a:t>
            </a:r>
            <a:r>
              <a:rPr lang="ru-RU" sz="1400" i="1" dirty="0">
                <a:latin typeface="Times New Roman"/>
                <a:ea typeface="Calibri"/>
              </a:rPr>
              <a:t>%.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27584" y="3961525"/>
            <a:ext cx="22134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>
                <a:latin typeface="Times New Roman"/>
                <a:ea typeface="Calibri"/>
              </a:rPr>
              <a:t>Распределение </a:t>
            </a:r>
            <a:r>
              <a:rPr lang="ru-RU" sz="1400" i="1" dirty="0" smtClean="0">
                <a:latin typeface="Times New Roman"/>
                <a:ea typeface="Calibri"/>
              </a:rPr>
              <a:t>пирита, </a:t>
            </a:r>
            <a:r>
              <a:rPr lang="ru-RU" sz="1400" i="1" dirty="0">
                <a:latin typeface="Times New Roman"/>
                <a:ea typeface="Calibri"/>
              </a:rPr>
              <a:t>%.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913010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9036496" cy="6669360"/>
          </a:xfrm>
        </p:spPr>
        <p:txBody>
          <a:bodyPr>
            <a:normAutofit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ru-RU" sz="1600" b="1" i="1" dirty="0">
                <a:latin typeface="Times New Roman"/>
                <a:ea typeface="Calibri"/>
              </a:rPr>
              <a:t>3. </a:t>
            </a:r>
            <a:r>
              <a:rPr lang="ru-RU" sz="1600" b="1" i="1" dirty="0" smtClean="0">
                <a:latin typeface="Times New Roman"/>
                <a:ea typeface="Calibri"/>
              </a:rPr>
              <a:t>Метасоматический</a:t>
            </a:r>
            <a:endParaRPr lang="ru-RU" sz="1600" dirty="0" smtClean="0"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Calibri"/>
              </a:rPr>
              <a:t>Во </a:t>
            </a:r>
            <a:r>
              <a:rPr lang="ru-RU" sz="1600" dirty="0">
                <a:latin typeface="Times New Roman"/>
                <a:ea typeface="Calibri"/>
              </a:rPr>
              <a:t>вмещающих жилы </a:t>
            </a:r>
            <a:r>
              <a:rPr lang="ru-RU" sz="1600" dirty="0" err="1">
                <a:latin typeface="Times New Roman"/>
                <a:ea typeface="Calibri"/>
              </a:rPr>
              <a:t>гранитоидах</a:t>
            </a:r>
            <a:r>
              <a:rPr lang="ru-RU" sz="1600" dirty="0">
                <a:latin typeface="Times New Roman"/>
                <a:ea typeface="Calibri"/>
              </a:rPr>
              <a:t> установлены процессы </a:t>
            </a:r>
            <a:r>
              <a:rPr lang="ru-RU" sz="1600" dirty="0" err="1">
                <a:latin typeface="Times New Roman"/>
                <a:ea typeface="Calibri"/>
              </a:rPr>
              <a:t>калишпатизации</a:t>
            </a:r>
            <a:r>
              <a:rPr lang="ru-RU" sz="1600" dirty="0">
                <a:latin typeface="Times New Roman"/>
                <a:ea typeface="Calibri"/>
              </a:rPr>
              <a:t>, </a:t>
            </a:r>
            <a:r>
              <a:rPr lang="ru-RU" sz="1600" dirty="0" err="1">
                <a:latin typeface="Times New Roman"/>
                <a:ea typeface="Calibri"/>
              </a:rPr>
              <a:t>эпидотизации</a:t>
            </a:r>
            <a:r>
              <a:rPr lang="ru-RU" sz="1600" dirty="0">
                <a:latin typeface="Times New Roman"/>
                <a:ea typeface="Calibri"/>
              </a:rPr>
              <a:t>, </a:t>
            </a:r>
            <a:r>
              <a:rPr lang="ru-RU" sz="1600" dirty="0" err="1">
                <a:latin typeface="Times New Roman"/>
                <a:ea typeface="Calibri"/>
              </a:rPr>
              <a:t>хлоритизации</a:t>
            </a:r>
            <a:r>
              <a:rPr lang="ru-RU" sz="1600" dirty="0">
                <a:latin typeface="Times New Roman"/>
                <a:ea typeface="Calibri"/>
              </a:rPr>
              <a:t>, а также замещение биотитом роговой обманки (</a:t>
            </a:r>
            <a:r>
              <a:rPr lang="ru-RU" sz="1600" dirty="0" err="1">
                <a:latin typeface="Times New Roman"/>
                <a:ea typeface="Calibri"/>
              </a:rPr>
              <a:t>биотитизация</a:t>
            </a:r>
            <a:r>
              <a:rPr lang="ru-RU" sz="1600" dirty="0">
                <a:latin typeface="Times New Roman"/>
                <a:ea typeface="Calibri"/>
              </a:rPr>
              <a:t>), проявившиеся на значительных площадях. </a:t>
            </a:r>
          </a:p>
          <a:p>
            <a:pPr indent="450215" algn="just">
              <a:spcAft>
                <a:spcPts val="0"/>
              </a:spcAft>
            </a:pPr>
            <a:r>
              <a:rPr lang="ru-RU" sz="1600" dirty="0">
                <a:latin typeface="Times New Roman"/>
                <a:ea typeface="Calibri"/>
              </a:rPr>
              <a:t>Собственно околорудные </a:t>
            </a:r>
            <a:r>
              <a:rPr lang="ru-RU" sz="1600" dirty="0" err="1">
                <a:latin typeface="Times New Roman"/>
                <a:ea typeface="Calibri"/>
              </a:rPr>
              <a:t>метасоматиты</a:t>
            </a:r>
            <a:r>
              <a:rPr lang="ru-RU" sz="1600" dirty="0">
                <a:latin typeface="Times New Roman"/>
                <a:ea typeface="Calibri"/>
              </a:rPr>
              <a:t> окружают жилы наподобие чехла мощностью от десятков сантиметров до первых метров. В этих околорудных </a:t>
            </a:r>
            <a:r>
              <a:rPr lang="ru-RU" sz="1600" dirty="0" err="1">
                <a:latin typeface="Times New Roman"/>
                <a:ea typeface="Calibri"/>
              </a:rPr>
              <a:t>метасоматитах</a:t>
            </a:r>
            <a:r>
              <a:rPr lang="ru-RU" sz="1600" dirty="0">
                <a:latin typeface="Times New Roman"/>
                <a:ea typeface="Calibri"/>
              </a:rPr>
              <a:t> визуально можно выделить внутреннюю зону кварц-серицитового состава, промежуточную серицит-</a:t>
            </a:r>
            <a:r>
              <a:rPr lang="ru-RU" sz="1600" dirty="0" err="1">
                <a:latin typeface="Times New Roman"/>
                <a:ea typeface="Calibri"/>
              </a:rPr>
              <a:t>анкеритовую</a:t>
            </a:r>
            <a:r>
              <a:rPr lang="ru-RU" sz="1600" dirty="0">
                <a:latin typeface="Times New Roman"/>
                <a:ea typeface="Calibri"/>
              </a:rPr>
              <a:t> зону и внешнюю хлоритовую оторочку. </a:t>
            </a:r>
          </a:p>
          <a:p>
            <a:pPr lvl="0" indent="457200" algn="just"/>
            <a:r>
              <a:rPr lang="ru-RU" sz="1600" dirty="0" smtClean="0">
                <a:latin typeface="Times New Roman"/>
                <a:ea typeface="Calibri"/>
              </a:rPr>
              <a:t>Метасоматические изменения происходили в три этапа: </a:t>
            </a:r>
            <a:r>
              <a:rPr lang="ru-RU" sz="1600" dirty="0" err="1" smtClean="0">
                <a:latin typeface="Times New Roman"/>
                <a:ea typeface="Calibri"/>
              </a:rPr>
              <a:t>калишпатизация</a:t>
            </a:r>
            <a:r>
              <a:rPr lang="ru-RU" sz="1600" dirty="0" smtClean="0">
                <a:latin typeface="Times New Roman"/>
                <a:ea typeface="Calibri"/>
              </a:rPr>
              <a:t> → </a:t>
            </a:r>
            <a:r>
              <a:rPr lang="ru-RU" sz="1600" dirty="0" err="1" smtClean="0">
                <a:latin typeface="Times New Roman"/>
                <a:ea typeface="Calibri"/>
              </a:rPr>
              <a:t>пропилитизация</a:t>
            </a:r>
            <a:r>
              <a:rPr lang="ru-RU" sz="1600" dirty="0" smtClean="0">
                <a:latin typeface="Times New Roman"/>
                <a:ea typeface="Calibri"/>
              </a:rPr>
              <a:t> → </a:t>
            </a:r>
            <a:r>
              <a:rPr lang="ru-RU" sz="1600" dirty="0" err="1" smtClean="0">
                <a:latin typeface="Times New Roman"/>
                <a:ea typeface="Calibri"/>
              </a:rPr>
              <a:t>березитизация</a:t>
            </a:r>
            <a:r>
              <a:rPr lang="ru-RU" sz="1600" dirty="0" smtClean="0">
                <a:latin typeface="Times New Roman"/>
                <a:ea typeface="Calibri"/>
              </a:rPr>
              <a:t>.</a:t>
            </a:r>
            <a:r>
              <a:rPr lang="ru-RU" sz="1600" b="1" i="1" dirty="0">
                <a:solidFill>
                  <a:prstClr val="black"/>
                </a:solidFill>
                <a:latin typeface="Times New Roman"/>
                <a:ea typeface="Calibri"/>
              </a:rPr>
              <a:t> </a:t>
            </a:r>
            <a:endParaRPr lang="ru-RU" sz="1600" b="1" i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indent="457200" algn="just"/>
            <a:r>
              <a:rPr lang="ru-RU" sz="1600" b="1" i="1" dirty="0" smtClean="0">
                <a:solidFill>
                  <a:prstClr val="black"/>
                </a:solidFill>
                <a:latin typeface="Times New Roman"/>
                <a:ea typeface="Calibri"/>
              </a:rPr>
              <a:t>4</a:t>
            </a:r>
            <a:r>
              <a:rPr lang="ru-RU" sz="1600" b="1" i="1" dirty="0">
                <a:solidFill>
                  <a:prstClr val="black"/>
                </a:solidFill>
                <a:latin typeface="Times New Roman"/>
                <a:ea typeface="Calibri"/>
              </a:rPr>
              <a:t>. Геохимический</a:t>
            </a:r>
            <a:endParaRPr lang="ru-RU" sz="1600" dirty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indent="457200" algn="just"/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Основываясь на рудной минерализации: арсенопирит, галенит, сфалерит, пирит и блеклые руды, можно сделать вывод, что наиболее перспективными при выявлении «рудных столбов» являются комплексные аномалии следующих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халькофильных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 химических элементов: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As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Zn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Pb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Sb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Cu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.</a:t>
            </a:r>
          </a:p>
          <a:p>
            <a:pPr lvl="0" indent="457200" algn="just"/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участки заложения первых канав и скважин, которые должны вскрыть предполагаемые «рудные столбы» в пределах выявленной на площади новой жил</a:t>
            </a:r>
          </a:p>
          <a:p>
            <a:pPr indent="450215" algn="just">
              <a:spcAft>
                <a:spcPts val="0"/>
              </a:spcAft>
            </a:pPr>
            <a:endParaRPr lang="ru-RU" sz="1600" dirty="0"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79148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3923928" cy="6624736"/>
          </a:xfrm>
        </p:spPr>
        <p:txBody>
          <a:bodyPr>
            <a:normAutofit/>
          </a:bodyPr>
          <a:lstStyle/>
          <a:p>
            <a:pPr lvl="0" indent="0" algn="just">
              <a:buNone/>
            </a:pPr>
            <a:r>
              <a:rPr lang="ru-RU" sz="1600" b="1" i="1" dirty="0">
                <a:solidFill>
                  <a:prstClr val="black"/>
                </a:solidFill>
                <a:latin typeface="Times New Roman"/>
                <a:ea typeface="Calibri"/>
              </a:rPr>
              <a:t>3. Метасоматический</a:t>
            </a:r>
            <a:endParaRPr lang="ru-RU" sz="1600" dirty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indent="0" algn="just">
              <a:buNone/>
            </a:pP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Во вмещающих жилы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гранитоидах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 установлены процессы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калишпатизации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эпидотизации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хлоритизации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, а также замещение биотитом роговой обманки (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биотитизация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), проявившиеся на значительных площадях. </a:t>
            </a:r>
          </a:p>
          <a:p>
            <a:pPr lvl="0" indent="450215" algn="just"/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Собственно околорудные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метасоматиты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 окружают жилы наподобие чехла мощностью от десятков сантиметров до первых метров. В этих околорудных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метасоматитах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 визуально можно выделить внутреннюю зону кварц-серицитового состава, промежуточную серицит-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анкеритовую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 зону и внешнюю хлоритовую оторочку. </a:t>
            </a:r>
          </a:p>
          <a:p>
            <a:pPr lvl="0" indent="457200" algn="just"/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Метасоматические изменения происходили в три этапа: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калишпатизация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 →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пропилитизация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 →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березитизация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.</a:t>
            </a:r>
            <a:r>
              <a:rPr lang="ru-RU" sz="1600" b="1" i="1" dirty="0">
                <a:solidFill>
                  <a:prstClr val="black"/>
                </a:solidFill>
                <a:latin typeface="Times New Roman"/>
                <a:ea typeface="Calibri"/>
              </a:rPr>
              <a:t> 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18348"/>
            <a:ext cx="4297507" cy="295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79912" y="3284984"/>
            <a:ext cx="5184576" cy="314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4572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b="1" i="1" dirty="0">
                <a:solidFill>
                  <a:prstClr val="black"/>
                </a:solidFill>
                <a:latin typeface="Times New Roman"/>
                <a:ea typeface="Calibri"/>
              </a:rPr>
              <a:t>4. Геохимический</a:t>
            </a:r>
            <a:endParaRPr lang="ru-RU" sz="1600" dirty="0">
              <a:solidFill>
                <a:prstClr val="black"/>
              </a:solidFill>
              <a:latin typeface="Times New Roman"/>
              <a:ea typeface="Calibri"/>
            </a:endParaRPr>
          </a:p>
          <a:p>
            <a:pPr marL="342900" lvl="0" indent="4572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Основываясь на рудной минерализации: арсенопирит, галенит, сфалерит, пирит и блеклые руды, можно сделать вывод, что наиболее перспективными при выявлении «рудных столбов» являются комплексные аномалии следующих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халькофильных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 химических элементов: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As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Zn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Pb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Sb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  <a:ea typeface="Calibri"/>
              </a:rPr>
              <a:t>Cu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.</a:t>
            </a:r>
          </a:p>
          <a:p>
            <a:pPr marL="342900" lvl="0" indent="4572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</a:rPr>
              <a:t>участки заложения первых канав и скважин, которые должны вскрыть предполагаемые «рудные столбы» в пределах выявленной на площади новой жил</a:t>
            </a:r>
            <a:endParaRPr lang="ru-RU" sz="1600" dirty="0">
              <a:solidFill>
                <a:prstClr val="black"/>
              </a:solidFill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84656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1468</Words>
  <Application>Microsoft Office PowerPoint</Application>
  <PresentationFormat>Экран (4:3)</PresentationFormat>
  <Paragraphs>72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Основные поисковые признаки золоторудных месторождений</vt:lpstr>
      <vt:lpstr>Околорудные изменения</vt:lpstr>
      <vt:lpstr>Презентация PowerPoint</vt:lpstr>
      <vt:lpstr>Презентация PowerPoint</vt:lpstr>
      <vt:lpstr>Формации гидротермально-измененных пород</vt:lpstr>
      <vt:lpstr>Презентация PowerPoint</vt:lpstr>
      <vt:lpstr>Вторичные кварциты</vt:lpstr>
      <vt:lpstr>Серицитизация.</vt:lpstr>
      <vt:lpstr>Березитизация. </vt:lpstr>
      <vt:lpstr>Лиственитизация.</vt:lpstr>
      <vt:lpstr>Хлоритизация.</vt:lpstr>
      <vt:lpstr>Эпидотизация. </vt:lpstr>
      <vt:lpstr>Серпентинизация, оталькование </vt:lpstr>
      <vt:lpstr>Пропилитизация</vt:lpstr>
      <vt:lpstr>Калишпатизация </vt:lpstr>
      <vt:lpstr>Для всех типов золоторудных месторождений и рудных полей выявляется однотипная рудно-метасоматическая зональность – закономерная смена по вертикали снизу вверх гидротермальной колонны ранних щелочных метасоматитов (калишпат- альбит-биотитовых) на поздние околорудные березиты-листвениты, гумбеиты (или аргиллизиты) с вкрапленно-прожилковыми рудами внизу и штокверково-жильными вверху этой колонны. Выделяют основные поисковые признаки формирования месторождений: геофизический, минералогический, метасоматический, геохимический</vt:lpstr>
      <vt:lpstr>Презентация PowerPoint</vt:lpstr>
      <vt:lpstr>  Процесс калишпатизации приурочен к зонам максимальной проницаемости пород и в магнитном поле фиксируется отрицательными аномалиями (рис. 1, 2).  Процесс калшпатизации сопровождается биотизацией. </vt:lpstr>
      <vt:lpstr>Биотитизация приурочена к зонам с наиболее высокими показателями магнитного поля, то есть к зонам с пониженной проницаемостью</vt:lpstr>
      <vt:lpstr>Пропилитизация (хлоритизация и эпидотизация) Процесс хлоритизации наблюдается в областях с наиболее проницаемыми породами и в магнитном поле фиксируется отрицательными аномалиями</vt:lpstr>
      <vt:lpstr>Критерии обнаружения богатых «рудных столбов» в пределах сульфидно-кварцевых жил месторождения </vt:lpstr>
      <vt:lpstr>Критерии (на примере одного из месторождений золота)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поисковыые признаки золоторудных месторождений</dc:title>
  <dc:creator>Марина Мизерная</dc:creator>
  <cp:lastModifiedBy>Марина Мизерная (Заведующая кафедрой ГиГД)</cp:lastModifiedBy>
  <cp:revision>11</cp:revision>
  <dcterms:created xsi:type="dcterms:W3CDTF">2022-03-02T05:00:29Z</dcterms:created>
  <dcterms:modified xsi:type="dcterms:W3CDTF">2022-03-02T06:40:17Z</dcterms:modified>
</cp:coreProperties>
</file>